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7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0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1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4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7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93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2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0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1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8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11B5A-0B48-C84A-B4EC-A9DA7EF11734}" type="datetimeFigureOut">
              <a:rPr lang="en-US" smtClean="0"/>
              <a:t>8/29/14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22E0A-408A-3B45-8C28-7972CAEBA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1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DR URMILA SOLANKI</a:t>
            </a:r>
            <a:br>
              <a:rPr lang="en-US" dirty="0" smtClean="0"/>
            </a:br>
            <a:r>
              <a:rPr lang="en-US" dirty="0" smtClean="0"/>
              <a:t>SENIOR CONSULTANT ANAESTHETIST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7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VENTILATION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I.	Mechanical ventilation</a:t>
            </a:r>
          </a:p>
          <a:p>
            <a:r>
              <a:rPr lang="en-US" dirty="0" smtClean="0"/>
              <a:t>A.	Negative Pressure Ventilation:</a:t>
            </a:r>
          </a:p>
          <a:p>
            <a:r>
              <a:rPr lang="en-US" dirty="0" smtClean="0"/>
              <a:t>Works by ‘sucking out the chest wall and is used in chronic hypoventilation (polio, </a:t>
            </a:r>
            <a:r>
              <a:rPr lang="en-US" dirty="0" err="1" smtClean="0"/>
              <a:t>kyphoscoliosis</a:t>
            </a:r>
            <a:r>
              <a:rPr lang="en-US" dirty="0" smtClean="0"/>
              <a:t> or muscle disease). </a:t>
            </a:r>
            <a:r>
              <a:rPr lang="en-US" dirty="0" smtClean="0"/>
              <a:t>Expiration </a:t>
            </a:r>
            <a:r>
              <a:rPr lang="en-US" dirty="0" smtClean="0"/>
              <a:t>is passive.</a:t>
            </a:r>
          </a:p>
          <a:p>
            <a:r>
              <a:rPr lang="en-US" dirty="0" smtClean="0"/>
              <a:t>The ‘iron lung or tank ventilator is the most well known; alternatives include thoracic cuirasses with a semi-rigid cage </a:t>
            </a:r>
            <a:r>
              <a:rPr lang="en-US" dirty="0" smtClean="0"/>
              <a:t>around </a:t>
            </a:r>
            <a:r>
              <a:rPr lang="en-US" dirty="0" smtClean="0"/>
              <a:t>the chest only and other devices which may be custom built.</a:t>
            </a:r>
          </a:p>
          <a:p>
            <a:r>
              <a:rPr lang="en-US" dirty="0" smtClean="0"/>
              <a:t>Does not require tracheal intubation.</a:t>
            </a:r>
          </a:p>
          <a:p>
            <a:r>
              <a:rPr lang="en-US" dirty="0" smtClean="0"/>
              <a:t>In acute cases PPV with intubation.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288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II.	</a:t>
            </a:r>
            <a:r>
              <a:rPr lang="en-US" b="1" u="sng" dirty="0" smtClean="0"/>
              <a:t>IPPV:</a:t>
            </a:r>
          </a:p>
          <a:p>
            <a:r>
              <a:rPr lang="en-US" b="1" u="sng" dirty="0" smtClean="0"/>
              <a:t>Indications:</a:t>
            </a:r>
          </a:p>
          <a:p>
            <a:r>
              <a:rPr lang="en-US" dirty="0" smtClean="0"/>
              <a:t>Pneumonia</a:t>
            </a:r>
          </a:p>
          <a:p>
            <a:r>
              <a:rPr lang="en-US" dirty="0" smtClean="0"/>
              <a:t>Exacerbation of COPD</a:t>
            </a:r>
          </a:p>
          <a:p>
            <a:r>
              <a:rPr lang="en-US" dirty="0" smtClean="0"/>
              <a:t>Massive atelectasis</a:t>
            </a:r>
          </a:p>
          <a:p>
            <a:r>
              <a:rPr lang="en-US" dirty="0" smtClean="0"/>
              <a:t>Respiratory muscle weakness (</a:t>
            </a:r>
            <a:r>
              <a:rPr lang="en-US" dirty="0" err="1"/>
              <a:t>M</a:t>
            </a:r>
            <a:r>
              <a:rPr lang="en-US" dirty="0" err="1" smtClean="0"/>
              <a:t>yaesthenia</a:t>
            </a:r>
            <a:r>
              <a:rPr lang="en-US" dirty="0" smtClean="0"/>
              <a:t> gravis, Acute infective polyneuritis)</a:t>
            </a:r>
          </a:p>
          <a:p>
            <a:r>
              <a:rPr lang="en-US" dirty="0" smtClean="0"/>
              <a:t>Head injury</a:t>
            </a:r>
          </a:p>
          <a:p>
            <a:r>
              <a:rPr lang="en-US" dirty="0" smtClean="0"/>
              <a:t>Cerebral hypoxia</a:t>
            </a:r>
            <a:r>
              <a:rPr lang="en-US" dirty="0"/>
              <a:t> </a:t>
            </a:r>
            <a:r>
              <a:rPr lang="en-US" dirty="0" smtClean="0"/>
              <a:t>(e.g. post cardiac arrest)</a:t>
            </a:r>
          </a:p>
          <a:p>
            <a:r>
              <a:rPr lang="en-US" dirty="0" smtClean="0"/>
              <a:t>Intracranial bleed</a:t>
            </a:r>
          </a:p>
          <a:p>
            <a:r>
              <a:rPr lang="en-US" dirty="0" smtClean="0"/>
              <a:t>Raised intracranial pressure</a:t>
            </a:r>
          </a:p>
          <a:p>
            <a:r>
              <a:rPr lang="en-US" dirty="0" smtClean="0"/>
              <a:t>Major trauma or burns</a:t>
            </a:r>
          </a:p>
        </p:txBody>
      </p:sp>
    </p:spTree>
    <p:extLst>
      <p:ext uri="{BB962C8B-B14F-4D97-AF65-F5344CB8AC3E}">
        <p14:creationId xmlns:p14="http://schemas.microsoft.com/office/powerpoint/2010/main" val="2878489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Ventilation is via either an endotracheal tube or tracheostomy.</a:t>
            </a:r>
          </a:p>
          <a:p>
            <a:r>
              <a:rPr lang="en-US" dirty="0" smtClean="0"/>
              <a:t>If ventilation is anticipated to be needed for &gt; a week, tracheostomy.</a:t>
            </a:r>
          </a:p>
          <a:p>
            <a:r>
              <a:rPr lang="en-US" b="1" u="sng" dirty="0" smtClean="0"/>
              <a:t>Two basic types of ventilators:</a:t>
            </a:r>
          </a:p>
          <a:p>
            <a:r>
              <a:rPr lang="en-US" dirty="0" smtClean="0"/>
              <a:t>A.	</a:t>
            </a:r>
            <a:r>
              <a:rPr lang="en-US" b="1" u="sng" dirty="0" smtClean="0"/>
              <a:t>Pressure cycled </a:t>
            </a:r>
            <a:r>
              <a:rPr lang="en-US" dirty="0" smtClean="0"/>
              <a:t>– delivers gas into the lungs until a prescribed pressure is reached, when inspiratory flow stops and, after a short pause, expiration occurs by passive recoil.</a:t>
            </a:r>
          </a:p>
          <a:p>
            <a:r>
              <a:rPr lang="en-US" dirty="0" smtClean="0"/>
              <a:t>This has advantage of reducing the peak airway pressures without impairing cardiac performance in situations such as adult resp. distress syndrome.</a:t>
            </a:r>
          </a:p>
          <a:p>
            <a:r>
              <a:rPr lang="en-US" dirty="0" smtClean="0"/>
              <a:t>If airway </a:t>
            </a:r>
            <a:r>
              <a:rPr lang="en-US" dirty="0" smtClean="0"/>
              <a:t>pressure increases </a:t>
            </a:r>
            <a:r>
              <a:rPr lang="en-US" dirty="0" smtClean="0"/>
              <a:t>or compliance decreases, the tidal volume will fall (monitor closely to avoid hypoventilation)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38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B.	</a:t>
            </a:r>
            <a:r>
              <a:rPr lang="en-US" dirty="0" smtClean="0"/>
              <a:t>Volume cycled ventilators– </a:t>
            </a:r>
            <a:r>
              <a:rPr lang="en-US" dirty="0" smtClean="0"/>
              <a:t>deliver a </a:t>
            </a:r>
            <a:r>
              <a:rPr lang="en-US" dirty="0" smtClean="0"/>
              <a:t>preset </a:t>
            </a:r>
            <a:r>
              <a:rPr lang="en-US" dirty="0" smtClean="0"/>
              <a:t>tidal </a:t>
            </a:r>
            <a:r>
              <a:rPr lang="en-US" dirty="0" smtClean="0"/>
              <a:t>volume into the lungs over a predetermined inspiratory time (usually 30% of the breathing cycle), hold the breath in the lungs (for 10% of the breathing cycle) and then allow passive expiration as the lungs recoil.</a:t>
            </a:r>
          </a:p>
        </p:txBody>
      </p:sp>
    </p:spTree>
    <p:extLst>
      <p:ext uri="{BB962C8B-B14F-4D97-AF65-F5344CB8AC3E}">
        <p14:creationId xmlns:p14="http://schemas.microsoft.com/office/powerpoint/2010/main" val="392994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u="sng" dirty="0" smtClean="0"/>
              <a:t>III.	Positive Pressure Ventilation:</a:t>
            </a:r>
          </a:p>
          <a:p>
            <a:r>
              <a:rPr lang="en-US" dirty="0" smtClean="0"/>
              <a:t>A.	Continuous mandatory ventilation</a:t>
            </a:r>
          </a:p>
          <a:p>
            <a:r>
              <a:rPr lang="en-US" dirty="0" smtClean="0"/>
              <a:t>Preset cycle to deliver a given number of breaths per minute of a set volume. </a:t>
            </a:r>
          </a:p>
          <a:p>
            <a:r>
              <a:rPr lang="en-US" dirty="0" smtClean="0"/>
              <a:t>Minute volume = tidal volume x frequency</a:t>
            </a:r>
          </a:p>
          <a:p>
            <a:r>
              <a:rPr lang="en-US" dirty="0" smtClean="0"/>
              <a:t>I:E ratio normally set to 1:2, but may be altered, e.g. in acute asthma, where air trapping is a problem, a longer expiratory time is needed; in ARDS, where the lung compliance is low, a longer inspiratory time is needed.</a:t>
            </a:r>
          </a:p>
          <a:p>
            <a:r>
              <a:rPr lang="en-US" dirty="0" smtClean="0"/>
              <a:t>The pt. should be fully sedated. </a:t>
            </a:r>
          </a:p>
          <a:p>
            <a:r>
              <a:rPr lang="en-US" dirty="0" smtClean="0"/>
              <a:t>Prolonged use of this may result in atrophy of the respiratory muscles.</a:t>
            </a:r>
          </a:p>
          <a:p>
            <a:r>
              <a:rPr lang="en-US" dirty="0" smtClean="0"/>
              <a:t>Ventilation may either be terminated abruptly or gradually.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942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IV.	Synchronized intermittent mandatory ventilation:</a:t>
            </a:r>
          </a:p>
          <a:p>
            <a:r>
              <a:rPr lang="en-US" dirty="0" smtClean="0"/>
              <a:t>Allows the pt. to breath spontaneously and be effectively ventilated and allows gradual transfer of the work of breathing on to </a:t>
            </a:r>
            <a:r>
              <a:rPr lang="en-US" smtClean="0"/>
              <a:t>the pt.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4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46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DR URMILA SOLANKI SENIOR CONSULTANT ANAESTHETIST</vt:lpstr>
      <vt:lpstr>VENTILATION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URMILA SOLANKI SENIOR CONSULTANT ANAESTHETIST</dc:title>
  <dc:creator>Office 2004 Test Drive User</dc:creator>
  <cp:lastModifiedBy>Office 2004 Test Drive User</cp:lastModifiedBy>
  <cp:revision>7</cp:revision>
  <dcterms:created xsi:type="dcterms:W3CDTF">2014-08-04T08:32:04Z</dcterms:created>
  <dcterms:modified xsi:type="dcterms:W3CDTF">2014-08-29T09:15:47Z</dcterms:modified>
</cp:coreProperties>
</file>